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sldIdLst>
    <p:sldId id="256" r:id="rId2"/>
    <p:sldId id="286" r:id="rId3"/>
    <p:sldId id="258" r:id="rId4"/>
    <p:sldId id="259" r:id="rId5"/>
    <p:sldId id="260" r:id="rId6"/>
    <p:sldId id="261" r:id="rId7"/>
    <p:sldId id="262" r:id="rId8"/>
    <p:sldId id="287" r:id="rId9"/>
    <p:sldId id="272" r:id="rId10"/>
    <p:sldId id="266" r:id="rId11"/>
    <p:sldId id="267" r:id="rId12"/>
    <p:sldId id="291" r:id="rId13"/>
    <p:sldId id="282" r:id="rId14"/>
    <p:sldId id="294" r:id="rId15"/>
    <p:sldId id="283" r:id="rId16"/>
    <p:sldId id="293" r:id="rId17"/>
    <p:sldId id="288" r:id="rId18"/>
    <p:sldId id="271" r:id="rId19"/>
    <p:sldId id="289" r:id="rId20"/>
    <p:sldId id="273" r:id="rId21"/>
    <p:sldId id="274" r:id="rId22"/>
    <p:sldId id="292" r:id="rId23"/>
    <p:sldId id="277" r:id="rId24"/>
    <p:sldId id="278" r:id="rId25"/>
    <p:sldId id="279" r:id="rId26"/>
    <p:sldId id="280" r:id="rId27"/>
    <p:sldId id="281" r:id="rId28"/>
    <p:sldId id="284" r:id="rId29"/>
    <p:sldId id="285" r:id="rId30"/>
    <p:sldId id="296" r:id="rId31"/>
    <p:sldId id="297" r:id="rId32"/>
    <p:sldId id="298" r:id="rId33"/>
    <p:sldId id="299" r:id="rId34"/>
    <p:sldId id="295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2B54"/>
    <a:srgbClr val="3156A9"/>
    <a:srgbClr val="B5C5E9"/>
    <a:srgbClr val="213A71"/>
    <a:srgbClr val="2A2E32"/>
    <a:srgbClr val="3A4F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549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17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18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761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655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943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727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41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366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291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106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7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758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388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779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936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409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7315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85799"/>
            <a:ext cx="8676222" cy="3200400"/>
          </a:xfrm>
        </p:spPr>
        <p:txBody>
          <a:bodyPr>
            <a:normAutofit/>
          </a:bodyPr>
          <a:lstStyle/>
          <a:p>
            <a:r>
              <a:rPr lang="en-US" sz="17500" cap="none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PB&amp;J</a:t>
            </a:r>
            <a:endParaRPr lang="en-US" sz="17500" cap="none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199"/>
            <a:ext cx="8676222" cy="2463085"/>
          </a:xfrm>
        </p:spPr>
        <p:txBody>
          <a:bodyPr>
            <a:normAutofit/>
          </a:bodyPr>
          <a:lstStyle/>
          <a:p>
            <a:endParaRPr lang="en-US" dirty="0" smtClean="0">
              <a:effectLst/>
            </a:endParaRPr>
          </a:p>
          <a:p>
            <a:r>
              <a:rPr lang="en-US" dirty="0" smtClean="0">
                <a:effectLst/>
              </a:rPr>
              <a:t>Abigail </a:t>
            </a:r>
            <a:r>
              <a:rPr lang="en-US" dirty="0">
                <a:effectLst/>
              </a:rPr>
              <a:t>Francis</a:t>
            </a:r>
          </a:p>
          <a:p>
            <a:r>
              <a:rPr lang="en-US" dirty="0">
                <a:effectLst/>
              </a:rPr>
              <a:t>Jonathan Hawkins</a:t>
            </a:r>
          </a:p>
          <a:p>
            <a:r>
              <a:rPr lang="en-US" dirty="0">
                <a:effectLst/>
              </a:rPr>
              <a:t>Brandon </a:t>
            </a:r>
            <a:r>
              <a:rPr lang="en-US" dirty="0" err="1">
                <a:effectLst/>
              </a:rPr>
              <a:t>Lipjanic</a:t>
            </a:r>
            <a:endParaRPr lang="en-US" dirty="0">
              <a:effectLst/>
            </a:endParaRPr>
          </a:p>
          <a:p>
            <a:r>
              <a:rPr lang="en-US" dirty="0">
                <a:effectLst/>
              </a:rPr>
              <a:t>Pierce Simpson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583966" y="4069079"/>
            <a:ext cx="11010314" cy="0"/>
          </a:xfrm>
          <a:prstGeom prst="line">
            <a:avLst/>
          </a:prstGeom>
          <a:ln w="38100">
            <a:solidFill>
              <a:schemeClr val="accent1"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451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Software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750" y="2309028"/>
            <a:ext cx="7184923" cy="423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320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4371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29659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19653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964788" y="2230653"/>
            <a:ext cx="79248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IR Sensors</a:t>
            </a:r>
          </a:p>
          <a:p>
            <a:pPr algn="ctr"/>
            <a:endParaRPr lang="en-US" sz="3200" cap="none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Ultrasonic Distance Sensor</a:t>
            </a:r>
            <a:endParaRPr lang="en-US" sz="3200" dirty="0" smtClean="0"/>
          </a:p>
          <a:p>
            <a:pPr algn="ctr"/>
            <a:endParaRPr lang="en-US" sz="3200" dirty="0" smtClean="0"/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Motor Control</a:t>
            </a:r>
          </a:p>
          <a:p>
            <a:pPr algn="ctr"/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Protective Cover</a:t>
            </a:r>
          </a:p>
          <a:p>
            <a:pPr algn="ctr"/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PIC Stand</a:t>
            </a:r>
          </a:p>
        </p:txBody>
      </p:sp>
    </p:spTree>
    <p:extLst>
      <p:ext uri="{BB962C8B-B14F-4D97-AF65-F5344CB8AC3E}">
        <p14:creationId xmlns:p14="http://schemas.microsoft.com/office/powerpoint/2010/main" val="1304107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PIC Stand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228600" y="2034540"/>
            <a:ext cx="5605453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410" name="Picture 2" descr="https://lh3.googleusercontent.com/U49dlCmDGMu9c2yyvhknE8FAa47PGBzNqn7BT4u3FfWJFU5zh53byCypqGRpQVaCDQl3f-1tUTrnipyUlTEi6T97OA8Eaf2FO7CZcOnikj3Hv5v5KjTzOXMc7l3QFH2tBej5kYTj3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6691" y="1379530"/>
            <a:ext cx="5933533" cy="4960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228600" y="2331720"/>
            <a:ext cx="5485500" cy="4526280"/>
          </a:xfrm>
        </p:spPr>
        <p:txBody>
          <a:bodyPr>
            <a:normAutofit fontScale="77500" lnSpcReduction="20000"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3D printed holster for development board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 stability of development 	board</a:t>
            </a: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 easy peripheral 	attachment</a:t>
            </a: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 Connection protection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16781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PIC Skirt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228600" y="2034540"/>
            <a:ext cx="5605453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348553" y="2331720"/>
            <a:ext cx="5485500" cy="4526280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PIC Skirt:</a:t>
            </a: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 Protection for 	turn radius</a:t>
            </a: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&gt;Easy peripheral 	</a:t>
            </a:r>
            <a:r>
              <a:rPr lang="en-US" sz="4000" dirty="0" err="1" smtClean="0">
                <a:effectLst/>
              </a:rPr>
              <a:t>attatchments</a:t>
            </a:r>
            <a:r>
              <a:rPr lang="en-US" sz="4000" dirty="0" smtClean="0">
                <a:effectLst/>
              </a:rPr>
              <a:t> 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2050" name="Picture 2" descr="https://lh5.googleusercontent.com/yI-hV2ZqnuPcngyom87d5S7RVGFE4aSc90vvSpOCxJ9IPr3PDHH-V8f-K2PmIBldZrYM5Wup7hq58KE_2_AXUhiYNDtFfWKb0zPU0Jv1BP9d75Lme-2Z3SAI5s6ZIWd5KcSsiIlR2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818180" y="1440288"/>
            <a:ext cx="5838825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2586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IR Sensors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24071" y="1943100"/>
            <a:ext cx="4990929" cy="1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" descr="https://lh6.googleusercontent.com/s1oyVVIcTXcb0NUvrVrst-Y67fhi4Rzdro4fFmEw5yd6fEUYZl1dUI302xVnVg5us5ItiVvN40vMQUcG8Dd59O5OWKSfnGGb20LtKtRmvG6idnaOBwPf9qBarEjBR_20Bgu7JW3cfw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5" t="18560" r="8997" b="5026"/>
          <a:stretch/>
        </p:blipFill>
        <p:spPr bwMode="auto">
          <a:xfrm>
            <a:off x="6132342" y="1303020"/>
            <a:ext cx="5277397" cy="4862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44244" y="2514600"/>
            <a:ext cx="5788098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IR Sensor Configuration: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&gt;Circular for maximizing 	node type recognition 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&gt;determines positon better 	than 4 sensor 	configuration</a:t>
            </a: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3936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IR Sensors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24071" y="1943100"/>
            <a:ext cx="4990929" cy="1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https://lh5.googleusercontent.com/hW-Lf1NTq4iqsg_dZKmcRbl-kAKmBZyh7lbTenUnJHXD81R-W06x9dyM3sUZlsYz11KJXqycV2w9GBVCnYXgw_CSNcPkQW7Dp_oAmHqZ-ZqC0dtOVVntxlKqfq4dVWhSn-hAHnSx_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696056" y="1138934"/>
            <a:ext cx="6112513" cy="4590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344244" y="2514600"/>
            <a:ext cx="5788098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IR Sensor casing: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&gt;3D printed IR sensor case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&gt;Standard spacing and 	height</a:t>
            </a: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22817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Ultrasonic Distance Sensor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554" name="Picture 2" descr="https://lh6.googleusercontent.com/P8NaAxVei_JraIhEps1aszwySCyrXKctVp94yHAGwSdPn5vw3tS1U85jjSkPX6OqA2nIuvGNinXE9-f5_uN1U-3oQlIj4qNT8LduUpR208us_WIC5MTP99Gjx2IbpeZGSx2-fK8QEQ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4" t="16226" r="6848" b="9972"/>
          <a:stretch/>
        </p:blipFill>
        <p:spPr bwMode="auto">
          <a:xfrm>
            <a:off x="6046348" y="2736744"/>
            <a:ext cx="5391137" cy="3522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344244" y="2514600"/>
            <a:ext cx="5788098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Ultrasonic Distance Sensor: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&gt;Detect obstacle presence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&gt;Detect direction of 	movement</a:t>
            </a: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7375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Ultrasonic Distance Sensor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41191" y="2207455"/>
            <a:ext cx="10506220" cy="362946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Works like a bat</a:t>
            </a:r>
            <a:endParaRPr lang="en-US" dirty="0"/>
          </a:p>
        </p:txBody>
      </p:sp>
      <p:pic>
        <p:nvPicPr>
          <p:cNvPr id="7172" name="Picture 4" descr="https://lh6.googleusercontent.com/M5r8hTofG_I8cUCMQ6zgqWV-XD2pttUitXc1juTQAxzTFrtK1J581cGBKU_cWijY1pwIV6teu5Z690XdYGb9c2FZDthia8oPrvccXeS3m8wyWbJN7Gptgnxu2kFg8JLe4-lJdQhEX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5613" y="2514600"/>
            <a:ext cx="6633845" cy="3538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5058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Ultrasonic Distance Sensor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https://lh3.googleusercontent.com/zhFbC3BaX3LZJIUhVwXwrwY9_uiRVdisT1yrVVzaqD4xxYpBHdD_Yq-4nCZlkTYRCbxLDygXq1RstgtwJJsVFBCit0k2Rn-14vlkAKLmLMWZzP-X4HJYv35Gx9J0bTBteRXPu-Kn9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4088" y="2608617"/>
            <a:ext cx="9024519" cy="3534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196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29659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Overview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19653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964788" y="2201008"/>
            <a:ext cx="792480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Requirements</a:t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Approach (A high-level description of your whole approach)</a:t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Hardware</a:t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Software</a:t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Deliverables/Conclusion</a:t>
            </a:r>
            <a:endParaRPr lang="en-US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92831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Motor Control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41191" y="2687515"/>
            <a:ext cx="10506220" cy="362946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4000" dirty="0">
                <a:effectLst/>
              </a:rPr>
              <a:t>We use a special amplifier called an H-bridge to power the </a:t>
            </a:r>
            <a:r>
              <a:rPr lang="en-US" sz="4000" dirty="0" smtClean="0">
                <a:effectLst/>
              </a:rPr>
              <a:t>motors</a:t>
            </a:r>
            <a:endParaRPr lang="en-US" dirty="0" smtClean="0"/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	-external </a:t>
            </a:r>
            <a:r>
              <a:rPr lang="en-US" sz="4000" dirty="0">
                <a:effectLst/>
              </a:rPr>
              <a:t>power source to save </a:t>
            </a:r>
            <a:r>
              <a:rPr lang="en-US" sz="4000" dirty="0" smtClean="0">
                <a:effectLst/>
              </a:rPr>
              <a:t>energy</a:t>
            </a: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-Yes, it will weigh it down. No, it is not a 		huge problem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42384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Motor Control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703" y="2366619"/>
            <a:ext cx="5838215" cy="33111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26950" t="14644" r="441" b="25704"/>
          <a:stretch/>
        </p:blipFill>
        <p:spPr>
          <a:xfrm rot="16200000">
            <a:off x="9200317" y="4003500"/>
            <a:ext cx="2123202" cy="3090931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541191" y="2514600"/>
            <a:ext cx="3940657" cy="3629463"/>
          </a:xfrm>
        </p:spPr>
        <p:txBody>
          <a:bodyPr>
            <a:normAutofit fontScale="62500" lnSpcReduction="20000"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Motor Control: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&gt;amplifier connects 2 motors to PIC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&gt;Motors can be controlled independently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&gt;Motors can go forward and backward </a:t>
            </a:r>
          </a:p>
        </p:txBody>
      </p:sp>
    </p:spTree>
    <p:extLst>
      <p:ext uri="{BB962C8B-B14F-4D97-AF65-F5344CB8AC3E}">
        <p14:creationId xmlns:p14="http://schemas.microsoft.com/office/powerpoint/2010/main" val="294345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LCD Screen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99523" y="3099638"/>
            <a:ext cx="6297491" cy="3629463"/>
          </a:xfrm>
        </p:spPr>
        <p:txBody>
          <a:bodyPr>
            <a:normAutofit fontScale="92500" lnSpcReduction="20000"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LCD Screen: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</a:t>
            </a:r>
            <a:r>
              <a:rPr lang="en-US" sz="4000" dirty="0" err="1" smtClean="0">
                <a:effectLst/>
              </a:rPr>
              <a:t>Debuggiing</a:t>
            </a:r>
            <a:r>
              <a:rPr lang="en-US" sz="4000" dirty="0" smtClean="0">
                <a:effectLst/>
              </a:rPr>
              <a:t> purposes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&gt;Displays state of each IR sensor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&gt;Displays corresponding command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248668" y="2152707"/>
            <a:ext cx="3255135" cy="472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355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91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29659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19653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964788" y="2727374"/>
            <a:ext cx="79248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Emphasis on modular design</a:t>
            </a:r>
          </a:p>
          <a:p>
            <a:pPr algn="ctr"/>
            <a:endParaRPr lang="en-US" sz="3200" cap="none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Obstacle avoidance</a:t>
            </a:r>
            <a:r>
              <a:rPr lang="en-US" sz="3200" dirty="0" smtClean="0"/>
              <a:t> </a:t>
            </a:r>
          </a:p>
          <a:p>
            <a:pPr algn="ctr"/>
            <a:endParaRPr lang="en-US" sz="3200" dirty="0" smtClean="0"/>
          </a:p>
          <a:p>
            <a:pPr algn="ctr"/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Location awareness</a:t>
            </a:r>
          </a:p>
        </p:txBody>
      </p:sp>
    </p:spTree>
    <p:extLst>
      <p:ext uri="{BB962C8B-B14F-4D97-AF65-F5344CB8AC3E}">
        <p14:creationId xmlns:p14="http://schemas.microsoft.com/office/powerpoint/2010/main" val="3212402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Modular design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41302" y="2938975"/>
            <a:ext cx="10506220" cy="36294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>
                <a:effectLst/>
              </a:rPr>
              <a:t>3 state machines:  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&gt;The </a:t>
            </a:r>
            <a:r>
              <a:rPr lang="en-US" sz="3200" dirty="0">
                <a:effectLst/>
              </a:rPr>
              <a:t>primary state machine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&gt;Two </a:t>
            </a:r>
            <a:r>
              <a:rPr lang="en-US" sz="3200" dirty="0">
                <a:effectLst/>
              </a:rPr>
              <a:t>secondary state machines </a:t>
            </a:r>
          </a:p>
          <a:p>
            <a:pPr lvl="2" fontAlgn="base"/>
            <a:r>
              <a:rPr lang="en-US" sz="3000" dirty="0">
                <a:effectLst/>
              </a:rPr>
              <a:t>Find Line State Machine</a:t>
            </a:r>
          </a:p>
          <a:p>
            <a:pPr lvl="2" fontAlgn="base"/>
            <a:r>
              <a:rPr lang="en-US" sz="3000" dirty="0">
                <a:effectLst/>
              </a:rPr>
              <a:t>Obstacle Avoidance State Machine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&gt;Use </a:t>
            </a:r>
            <a:r>
              <a:rPr lang="en-US" sz="3200" dirty="0">
                <a:effectLst/>
              </a:rPr>
              <a:t>of LCD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86378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Modular design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582465" y="1965960"/>
            <a:ext cx="6911169" cy="14068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41302" y="2938975"/>
            <a:ext cx="10506220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Find Line State Machine: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&gt;Controls the robot 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&gt;States Based on actions</a:t>
            </a: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10242" name="Picture 2" descr="findLineStateMachin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6162" y="123410"/>
            <a:ext cx="1981249" cy="6445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02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Modular design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582465" y="1965960"/>
            <a:ext cx="6911169" cy="14068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41302" y="2938975"/>
            <a:ext cx="7388298" cy="36294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>
                <a:effectLst/>
              </a:rPr>
              <a:t>Obstacle Avoidance State </a:t>
            </a:r>
            <a:r>
              <a:rPr lang="en-US" sz="3200" dirty="0" smtClean="0">
                <a:effectLst/>
              </a:rPr>
              <a:t>Machine: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</a:t>
            </a:r>
            <a:r>
              <a:rPr lang="en-US" sz="3200" dirty="0">
                <a:effectLst/>
              </a:rPr>
              <a:t>Controls the robot based on the status of the </a:t>
            </a:r>
            <a:r>
              <a:rPr lang="en-US" sz="3200" dirty="0" smtClean="0">
                <a:effectLst/>
              </a:rPr>
              <a:t>	distance </a:t>
            </a:r>
            <a:r>
              <a:rPr lang="en-US" sz="3200" dirty="0">
                <a:effectLst/>
              </a:rPr>
              <a:t>sensor</a:t>
            </a:r>
            <a:r>
              <a:rPr lang="en-US" sz="3200" dirty="0" smtClean="0">
                <a:effectLst/>
              </a:rPr>
              <a:t>.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</a:t>
            </a:r>
            <a:r>
              <a:rPr lang="en-US" sz="3200" dirty="0">
                <a:effectLst/>
              </a:rPr>
              <a:t>If an object is found while scanning a potential line it will return to the find line state machine to find a new line.</a:t>
            </a: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18434" name="Picture 2" descr="obstacleAvoidanceStateMachin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8624" y="234820"/>
            <a:ext cx="2098787" cy="6333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4501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Obstacle avoidance 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0" y="3166402"/>
            <a:ext cx="6911169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Range Sensor: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&gt;Used </a:t>
            </a:r>
            <a:r>
              <a:rPr lang="en-US" sz="3200" dirty="0">
                <a:effectLst/>
              </a:rPr>
              <a:t>to detect obstacles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&gt;Obstacle avoidance</a:t>
            </a:r>
          </a:p>
          <a:p>
            <a:pPr marL="0" indent="0" fontAlgn="base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 </a:t>
            </a:r>
            <a:r>
              <a:rPr lang="en-US" sz="3200" dirty="0">
                <a:effectLst/>
              </a:rPr>
              <a:t>state machine 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&gt;Sensor </a:t>
            </a:r>
            <a:r>
              <a:rPr lang="en-US" sz="3200" dirty="0">
                <a:effectLst/>
              </a:rPr>
              <a:t>Limits</a:t>
            </a:r>
          </a:p>
          <a:p>
            <a:pPr marL="0" indent="0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19458" name="Picture 2" descr="https://lh5.googleusercontent.com/cwKs_Vs_Lop9NtUE1waUs5oUz5U1MGvfTkmg3I21UaDn27rWjyL10P5-BRUFi29cAQAJJa0FtjJGuVSf7hk_H9mx8ZXu5KWyZUAzpzaMoOTkQildfWNqUH6oFV5CBMN_CM3aoLD9B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2180" y="2801815"/>
            <a:ext cx="6029325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6751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Location Awareness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-320040" y="3227364"/>
            <a:ext cx="6911169" cy="362946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Location awareness features:</a:t>
            </a:r>
          </a:p>
          <a:p>
            <a:pPr marL="0" indent="0" fontAlgn="base">
              <a:buNone/>
            </a:pPr>
            <a:endParaRPr lang="en-US" sz="3200" dirty="0" smtClean="0">
              <a:effectLst/>
            </a:endParaRPr>
          </a:p>
          <a:p>
            <a:pPr marL="0" indent="0" fontAlgn="base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&gt;Detect </a:t>
            </a:r>
            <a:r>
              <a:rPr lang="en-US" sz="3200" dirty="0">
                <a:effectLst/>
              </a:rPr>
              <a:t>map features 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&gt;React </a:t>
            </a:r>
            <a:r>
              <a:rPr lang="en-US" sz="3200" dirty="0">
                <a:effectLst/>
              </a:rPr>
              <a:t>to map features </a:t>
            </a:r>
          </a:p>
          <a:p>
            <a:pPr marL="0" indent="0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6348" y="2514600"/>
            <a:ext cx="4673918" cy="406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899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Requirements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8057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Deliverables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878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Deliverables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13301" y="3098576"/>
            <a:ext cx="9811769" cy="3585559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</a:t>
            </a:r>
            <a:endParaRPr lang="en-US" sz="3200" dirty="0" smtClean="0">
              <a:effectLst/>
            </a:endParaRP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Deliverables:</a:t>
            </a:r>
          </a:p>
          <a:p>
            <a:pPr marL="0" indent="0" fontAlgn="base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&gt;Example Code for using the HC-	SRO4 sensor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&gt;AUTOCAD files for board 	housing</a:t>
            </a:r>
          </a:p>
          <a:p>
            <a:pPr marL="0" indent="0" fontAlgn="base">
              <a:buNone/>
            </a:pPr>
            <a:endParaRPr lang="en-US" sz="3200" dirty="0">
              <a:effectLst/>
            </a:endParaRPr>
          </a:p>
          <a:p>
            <a:pPr marL="0" indent="0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39523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Conclusion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7740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Conclusion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13580" y="2797934"/>
            <a:ext cx="10996626" cy="4169535"/>
          </a:xfrm>
        </p:spPr>
        <p:txBody>
          <a:bodyPr>
            <a:normAutofit fontScale="92500" lnSpcReduction="20000"/>
          </a:bodyPr>
          <a:lstStyle/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</a:t>
            </a:r>
            <a:endParaRPr lang="en-US" sz="3200" dirty="0" smtClean="0">
              <a:effectLst/>
            </a:endParaRP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&gt;Our goal is to earn points by traversing the track and avoiding other robots</a:t>
            </a:r>
          </a:p>
          <a:p>
            <a:pPr marL="0" indent="0" fontAlgn="base">
              <a:buNone/>
            </a:pPr>
            <a:endParaRPr lang="en-US" sz="3200" dirty="0" smtClean="0">
              <a:effectLst/>
            </a:endParaRP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&gt;It is achievable due to the ease of implementation and testing due to our modular design</a:t>
            </a:r>
          </a:p>
          <a:p>
            <a:pPr marL="0" indent="0" fontAlgn="base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&gt;Thank you for listening!</a:t>
            </a:r>
            <a:endParaRPr lang="en-US" sz="3200" dirty="0">
              <a:effectLst/>
            </a:endParaRPr>
          </a:p>
          <a:p>
            <a:pPr marL="0" indent="0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00896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scontent-dfw1-1.xx.fbcdn.net/hphotos-xaf1/v/t1.0-9/10329069_959588587405527_6361811020082885424_n.jpg?oh=6da9360a65eaece275d3bdc32abb120b&amp;oe=56ED13AD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1" t="12688" r="8040"/>
          <a:stretch/>
        </p:blipFill>
        <p:spPr bwMode="auto">
          <a:xfrm>
            <a:off x="269600" y="327218"/>
            <a:ext cx="9187450" cy="5217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325435" y="1382173"/>
            <a:ext cx="269336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PEANUT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76786" y="2102032"/>
            <a:ext cx="237436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BUTTER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619984" y="2462809"/>
            <a:ext cx="16946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AND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788172" y="1483060"/>
            <a:ext cx="191591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JELLY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80154" y="2114006"/>
            <a:ext cx="28333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IERCE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09520" y="2761641"/>
            <a:ext cx="2833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RANDON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794386" y="3145057"/>
            <a:ext cx="2833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BIGAIL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770766" y="2221425"/>
            <a:ext cx="28333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ONATHAN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7878" y="2403000"/>
            <a:ext cx="2914777" cy="422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957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3349" y="2627142"/>
            <a:ext cx="9905998" cy="3629463"/>
          </a:xfrm>
        </p:spPr>
        <p:txBody>
          <a:bodyPr>
            <a:normAutofit fontScale="92500" lnSpcReduction="20000"/>
          </a:bodyPr>
          <a:lstStyle/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Part 1: </a:t>
            </a:r>
          </a:p>
          <a:p>
            <a:pPr lvl="1" fontAlgn="base"/>
            <a:r>
              <a:rPr lang="en-US" sz="2800" dirty="0" smtClean="0">
                <a:effectLst/>
              </a:rPr>
              <a:t>The robot shall follow a black tape line.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Part 2: </a:t>
            </a:r>
          </a:p>
          <a:p>
            <a:pPr lvl="1" fontAlgn="base"/>
            <a:r>
              <a:rPr lang="en-US" sz="2800" dirty="0" smtClean="0">
                <a:effectLst/>
              </a:rPr>
              <a:t>The robot shall detect obstacles impeding its forward path.</a:t>
            </a:r>
          </a:p>
          <a:p>
            <a:pPr marL="0" indent="0" fontAlgn="base">
              <a:buNone/>
            </a:pP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sz="3200" dirty="0" smtClean="0">
                <a:effectLst/>
              </a:rPr>
              <a:t>Part 3:</a:t>
            </a:r>
          </a:p>
          <a:p>
            <a:pPr lvl="1" fontAlgn="base"/>
            <a:r>
              <a:rPr lang="en-US" sz="3000" dirty="0" smtClean="0">
                <a:effectLst/>
              </a:rPr>
              <a:t>The robot shall earn points by following the track whilst avoiding collisions.</a:t>
            </a:r>
          </a:p>
          <a:p>
            <a:pPr marL="457200" lvl="1" indent="0" fontAlgn="base">
              <a:buNone/>
            </a:pPr>
            <a:endParaRPr lang="en-US" dirty="0">
              <a:effectLst/>
            </a:endParaRPr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1959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9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629463"/>
          </a:xfrm>
        </p:spPr>
        <p:txBody>
          <a:bodyPr/>
          <a:lstStyle/>
          <a:p>
            <a:pPr marL="0" indent="0" fontAlgn="base">
              <a:buNone/>
            </a:pPr>
            <a:r>
              <a:rPr lang="en-US" sz="4000" dirty="0">
                <a:effectLst/>
              </a:rPr>
              <a:t>Our strategy is to keep getting the most points we can by following the large triangles and avoiding paths on which there are other robots.</a:t>
            </a:r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6565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 IR Sensors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191" y="2207455"/>
            <a:ext cx="10853640" cy="362946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8 IR sensors: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457200" lvl="1" indent="0" fontAlgn="base">
              <a:buNone/>
            </a:pPr>
            <a:r>
              <a:rPr lang="en-US" sz="3800" dirty="0" smtClean="0">
                <a:effectLst/>
              </a:rPr>
              <a:t>&gt;Line following</a:t>
            </a:r>
          </a:p>
          <a:p>
            <a:pPr marL="457200" lvl="1" indent="0" fontAlgn="base">
              <a:buNone/>
            </a:pPr>
            <a:r>
              <a:rPr lang="en-US" sz="3800" dirty="0" smtClean="0">
                <a:effectLst/>
              </a:rPr>
              <a:t>&gt;Intersection analysis</a:t>
            </a:r>
          </a:p>
          <a:p>
            <a:pPr marL="0" indent="0" fontAlgn="base">
              <a:buNone/>
            </a:pP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2984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Ultrasonic </a:t>
            </a:r>
            <a:r>
              <a:rPr lang="en-US" cap="none" dirty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Distance Sensor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 txBox="1">
            <a:spLocks/>
          </p:cNvSpPr>
          <p:nvPr/>
        </p:nvSpPr>
        <p:spPr>
          <a:xfrm>
            <a:off x="628552" y="2514600"/>
            <a:ext cx="6081342" cy="3629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Font typeface="Arial"/>
              <a:buNone/>
            </a:pPr>
            <a:r>
              <a:rPr lang="en-US" sz="4000" dirty="0" smtClean="0">
                <a:effectLst/>
              </a:rPr>
              <a:t>Front ultrasonic distance sensor:</a:t>
            </a:r>
          </a:p>
          <a:p>
            <a:pPr marL="0" indent="0" fontAlgn="base">
              <a:buFont typeface="Arial"/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	&gt;Detect obstacle presence when at a node 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	&gt;Detect obstacle movement direction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4874" r="18076"/>
          <a:stretch/>
        </p:blipFill>
        <p:spPr>
          <a:xfrm>
            <a:off x="6961859" y="2514600"/>
            <a:ext cx="4451909" cy="383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30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Ultrasonic Distance Sensor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9679" y="2514600"/>
            <a:ext cx="5564452" cy="3629463"/>
          </a:xfrm>
        </p:spPr>
        <p:txBody>
          <a:bodyPr>
            <a:normAutofit fontScale="92500" lnSpcReduction="10000"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Side ultrasonic distance sensor: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	&gt;Detect obstacle presence when passing 	obstacle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662" r="12900" b="5468"/>
          <a:stretch/>
        </p:blipFill>
        <p:spPr>
          <a:xfrm>
            <a:off x="6046348" y="2630524"/>
            <a:ext cx="5164429" cy="335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424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3018</TotalTime>
  <Words>297</Words>
  <Application>Microsoft Office PowerPoint</Application>
  <PresentationFormat>Widescreen</PresentationFormat>
  <Paragraphs>147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7" baseType="lpstr">
      <vt:lpstr>Arial</vt:lpstr>
      <vt:lpstr>Century Gothic</vt:lpstr>
      <vt:lpstr>Mesh</vt:lpstr>
      <vt:lpstr>PB&amp;J</vt:lpstr>
      <vt:lpstr>Overview</vt:lpstr>
      <vt:lpstr>Requirements</vt:lpstr>
      <vt:lpstr>Requirements</vt:lpstr>
      <vt:lpstr>Approach</vt:lpstr>
      <vt:lpstr>Approach: Overview</vt:lpstr>
      <vt:lpstr>Approach:  IR Sensors</vt:lpstr>
      <vt:lpstr>Approach: Ultrasonic Distance Sensor</vt:lpstr>
      <vt:lpstr>Approach: Ultrasonic Distance Sensor</vt:lpstr>
      <vt:lpstr>Approach: Software</vt:lpstr>
      <vt:lpstr>Hardware</vt:lpstr>
      <vt:lpstr>Hardware</vt:lpstr>
      <vt:lpstr>Hardware: PIC Stand</vt:lpstr>
      <vt:lpstr>Hardware: PIC Skirt</vt:lpstr>
      <vt:lpstr>Hardware: IR Sensors</vt:lpstr>
      <vt:lpstr>Hardware: IR Sensors</vt:lpstr>
      <vt:lpstr>Hardware: Ultrasonic Distance Sensor</vt:lpstr>
      <vt:lpstr>Hardware: Ultrasonic Distance Sensor</vt:lpstr>
      <vt:lpstr>Hardware: Ultrasonic Distance Sensor</vt:lpstr>
      <vt:lpstr>Hardware: Motor Control</vt:lpstr>
      <vt:lpstr>Hardware: Motor Control</vt:lpstr>
      <vt:lpstr>Hardware: LCD Screen</vt:lpstr>
      <vt:lpstr>Software</vt:lpstr>
      <vt:lpstr>Software</vt:lpstr>
      <vt:lpstr>Software: Modular design</vt:lpstr>
      <vt:lpstr>Software: Modular design</vt:lpstr>
      <vt:lpstr>Software: Modular design</vt:lpstr>
      <vt:lpstr>Software: Obstacle avoidance </vt:lpstr>
      <vt:lpstr>Software: Location Awareness</vt:lpstr>
      <vt:lpstr>Deliverables</vt:lpstr>
      <vt:lpstr>Deliverables</vt:lpstr>
      <vt:lpstr>Conclusion</vt:lpstr>
      <vt:lpstr>Conclusion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PB&amp;J</dc:title>
  <dc:creator>abigailfrancis</dc:creator>
  <cp:lastModifiedBy>abigailfrancis</cp:lastModifiedBy>
  <cp:revision>29</cp:revision>
  <dcterms:created xsi:type="dcterms:W3CDTF">2015-11-16T22:30:06Z</dcterms:created>
  <dcterms:modified xsi:type="dcterms:W3CDTF">2015-11-19T03:34:52Z</dcterms:modified>
</cp:coreProperties>
</file>

<file path=docProps/thumbnail.jpeg>
</file>